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3" r:id="rId3"/>
    <p:sldId id="258" r:id="rId4"/>
    <p:sldId id="262" r:id="rId5"/>
    <p:sldId id="261" r:id="rId6"/>
    <p:sldId id="260" r:id="rId7"/>
    <p:sldId id="257" r:id="rId8"/>
    <p:sldId id="264" r:id="rId9"/>
  </p:sldIdLst>
  <p:sldSz cx="12192000" cy="6858000"/>
  <p:notesSz cx="6735763" cy="98663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45" d="100"/>
          <a:sy n="45" d="100"/>
        </p:scale>
        <p:origin x="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1A32E-3CA5-4212-8E90-D7A61F966043}" type="datetimeFigureOut">
              <a:rPr lang="it-IT" smtClean="0"/>
              <a:t>22/06/2018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40903-119C-4123-965E-03B0A4B548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4514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1A32E-3CA5-4212-8E90-D7A61F966043}" type="datetimeFigureOut">
              <a:rPr lang="it-IT" smtClean="0"/>
              <a:t>22/06/2018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40903-119C-4123-965E-03B0A4B548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1242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1A32E-3CA5-4212-8E90-D7A61F966043}" type="datetimeFigureOut">
              <a:rPr lang="it-IT" smtClean="0"/>
              <a:t>22/06/2018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40903-119C-4123-965E-03B0A4B548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0873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1A32E-3CA5-4212-8E90-D7A61F966043}" type="datetimeFigureOut">
              <a:rPr lang="it-IT" smtClean="0"/>
              <a:t>22/06/2018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40903-119C-4123-965E-03B0A4B548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9561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1A32E-3CA5-4212-8E90-D7A61F966043}" type="datetimeFigureOut">
              <a:rPr lang="it-IT" smtClean="0"/>
              <a:t>22/06/2018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40903-119C-4123-965E-03B0A4B548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2455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1A32E-3CA5-4212-8E90-D7A61F966043}" type="datetimeFigureOut">
              <a:rPr lang="it-IT" smtClean="0"/>
              <a:t>22/06/2018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40903-119C-4123-965E-03B0A4B548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9047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1A32E-3CA5-4212-8E90-D7A61F966043}" type="datetimeFigureOut">
              <a:rPr lang="it-IT" smtClean="0"/>
              <a:t>22/06/2018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40903-119C-4123-965E-03B0A4B548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1305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1A32E-3CA5-4212-8E90-D7A61F966043}" type="datetimeFigureOut">
              <a:rPr lang="it-IT" smtClean="0"/>
              <a:t>22/06/2018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40903-119C-4123-965E-03B0A4B548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624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1A32E-3CA5-4212-8E90-D7A61F966043}" type="datetimeFigureOut">
              <a:rPr lang="it-IT" smtClean="0"/>
              <a:t>22/06/2018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40903-119C-4123-965E-03B0A4B548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6394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1A32E-3CA5-4212-8E90-D7A61F966043}" type="datetimeFigureOut">
              <a:rPr lang="it-IT" smtClean="0"/>
              <a:t>22/06/2018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40903-119C-4123-965E-03B0A4B548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3147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1A32E-3CA5-4212-8E90-D7A61F966043}" type="datetimeFigureOut">
              <a:rPr lang="it-IT" smtClean="0"/>
              <a:t>22/06/2018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40903-119C-4123-965E-03B0A4B548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1793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1A32E-3CA5-4212-8E90-D7A61F966043}" type="datetimeFigureOut">
              <a:rPr lang="it-IT" smtClean="0"/>
              <a:t>22/06/2018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40903-119C-4123-965E-03B0A4B548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3278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iorgiocanellasfp@gmail.com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07682" y="-63194"/>
            <a:ext cx="14914180" cy="685799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" name="CasellaDiTesto 2"/>
          <p:cNvSpPr txBox="1"/>
          <p:nvPr/>
        </p:nvSpPr>
        <p:spPr>
          <a:xfrm>
            <a:off x="1828800" y="1639614"/>
            <a:ext cx="11945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dirty="0" smtClean="0">
                <a:latin typeface="Monotype Corsiva" panose="03010101010201010101" pitchFamily="66" charset="0"/>
              </a:rPr>
              <a:t>         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831021" y="947116"/>
            <a:ext cx="379948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Monotype Corsiva" panose="03010101010201010101" pitchFamily="66" charset="0"/>
              </a:rPr>
              <a:t>    </a:t>
            </a:r>
            <a:endParaRPr lang="it-IT" sz="4400" dirty="0" smtClean="0">
              <a:latin typeface="Monotype Corsiva" panose="03010101010201010101" pitchFamily="66" charset="0"/>
            </a:endParaRPr>
          </a:p>
          <a:p>
            <a:r>
              <a:rPr lang="it-IT" dirty="0" smtClean="0"/>
              <a:t>        supporto fiduciario personale</a:t>
            </a:r>
          </a:p>
          <a:p>
            <a:r>
              <a:rPr lang="it-IT" dirty="0" smtClean="0"/>
              <a:t>Via Padova 35030 Tencarola (PD)  </a:t>
            </a:r>
            <a:r>
              <a:rPr lang="it-IT" dirty="0" err="1" smtClean="0"/>
              <a:t>Italy</a:t>
            </a:r>
            <a:endParaRPr lang="it-IT" dirty="0" smtClean="0"/>
          </a:p>
          <a:p>
            <a:r>
              <a:rPr lang="it-IT" dirty="0" smtClean="0"/>
              <a:t>              Tel. 0039 (0)49 8687010</a:t>
            </a:r>
          </a:p>
          <a:p>
            <a:r>
              <a:rPr lang="it-IT" dirty="0" smtClean="0"/>
              <a:t>              Partita Iva 01375980289</a:t>
            </a:r>
          </a:p>
          <a:p>
            <a:r>
              <a:rPr lang="it-IT" b="1" dirty="0" smtClean="0"/>
              <a:t>          </a:t>
            </a:r>
            <a:r>
              <a:rPr lang="it-IT" b="1" dirty="0" smtClean="0">
                <a:hlinkClick r:id="rId3"/>
              </a:rPr>
              <a:t>giorgiocanellasfp@gmail.com</a:t>
            </a:r>
            <a:endParaRPr lang="it-IT" b="1" dirty="0" smtClean="0"/>
          </a:p>
          <a:p>
            <a:r>
              <a:rPr lang="it-IT" b="1" dirty="0"/>
              <a:t> </a:t>
            </a:r>
            <a:r>
              <a:rPr lang="it-IT" b="1" dirty="0" smtClean="0"/>
              <a:t>               www.giorgiocanella.it</a:t>
            </a:r>
            <a:endParaRPr lang="it-IT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-16099" y="5628291"/>
            <a:ext cx="110673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smtClean="0">
                <a:solidFill>
                  <a:schemeClr val="bg1"/>
                </a:solidFill>
                <a:latin typeface="Monotype Corsiva" panose="03010101010201010101" pitchFamily="66" charset="0"/>
              </a:rPr>
              <a:t>…..la vita è una sequenza di decisioni …..che ne determinano la qualità !</a:t>
            </a:r>
            <a:endParaRPr lang="it-IT" sz="3200" b="1" dirty="0">
              <a:solidFill>
                <a:schemeClr val="bg1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7254" y="4023096"/>
            <a:ext cx="736381" cy="736381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6003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it-IT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3023358" y="2967335"/>
            <a:ext cx="518636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Monotype Corsiva" panose="03010101010201010101" pitchFamily="66" charset="0"/>
              </a:rPr>
              <a:t>Giorgio Canella </a:t>
            </a:r>
            <a:endParaRPr lang="it-IT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91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387366" y="1245476"/>
            <a:ext cx="8383385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Note importanti</a:t>
            </a:r>
          </a:p>
          <a:p>
            <a:r>
              <a:rPr lang="it-IT" dirty="0" smtClean="0"/>
              <a:t>Ad esclusione dei servizi a parcella oraria  relativi alla fornitura di informazioni tecniche </a:t>
            </a:r>
          </a:p>
          <a:p>
            <a:r>
              <a:rPr lang="it-IT" dirty="0" smtClean="0"/>
              <a:t>e opinioni generiche,  l’erogazione di tutti  i servizi è preceduta dalla consegna di </a:t>
            </a:r>
          </a:p>
          <a:p>
            <a:r>
              <a:rPr lang="it-IT" dirty="0" smtClean="0"/>
              <a:t>documentazione  contrattuale e precontrattuale e da preventivo scritto.</a:t>
            </a:r>
          </a:p>
          <a:p>
            <a:endParaRPr lang="it-IT" dirty="0"/>
          </a:p>
          <a:p>
            <a:r>
              <a:rPr lang="it-IT" dirty="0" smtClean="0"/>
              <a:t>Privacy: eventuali dati raccolti NON vengono trasferiti a terzi per nessun motivo e </a:t>
            </a:r>
          </a:p>
          <a:p>
            <a:r>
              <a:rPr lang="it-IT" dirty="0" smtClean="0"/>
              <a:t>tutti  i dati relativi al responsabile del trattamento e l’indirizzo per il recesso sono</a:t>
            </a:r>
          </a:p>
          <a:p>
            <a:r>
              <a:rPr lang="it-IT" dirty="0" smtClean="0"/>
              <a:t>indicati nella documentazione che viene consegnata nel corso del primo incontro.</a:t>
            </a:r>
          </a:p>
          <a:p>
            <a:endParaRPr lang="it-IT" dirty="0"/>
          </a:p>
          <a:p>
            <a:r>
              <a:rPr lang="it-IT" dirty="0" smtClean="0"/>
              <a:t>Il primo incontro, informativo, di durata non superiore a 60 minuti, è gratuito e Non</a:t>
            </a:r>
          </a:p>
          <a:p>
            <a:r>
              <a:rPr lang="it-IT" dirty="0" smtClean="0"/>
              <a:t> impegna nessun delle parti.</a:t>
            </a:r>
          </a:p>
          <a:p>
            <a:r>
              <a:rPr lang="it-IT" dirty="0" smtClean="0"/>
              <a:t>Ulteriori informazioni rispetto a quelle pubblicate nel presente sito potranno</a:t>
            </a:r>
          </a:p>
          <a:p>
            <a:r>
              <a:rPr lang="it-IT" dirty="0" smtClean="0"/>
              <a:t>essere fornite a chi ne faccia richiesta  telefonica o via email a </a:t>
            </a:r>
          </a:p>
          <a:p>
            <a:r>
              <a:rPr lang="it-IT" dirty="0" smtClean="0"/>
              <a:t>                                                                                    giorgiocanellasfp@gmail.com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1412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119" y="175292"/>
            <a:ext cx="1104900" cy="1104900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756746" y="1042339"/>
            <a:ext cx="1094126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/>
              <a:t>Sono un ragioniere !</a:t>
            </a:r>
          </a:p>
          <a:p>
            <a:r>
              <a:rPr lang="it-IT" sz="2000" b="1" dirty="0" smtClean="0"/>
              <a:t>Non sono uno psicologo .</a:t>
            </a:r>
          </a:p>
          <a:p>
            <a:r>
              <a:rPr lang="it-IT" sz="2000" b="1" dirty="0" smtClean="0"/>
              <a:t>Per alcuni decenni ho lavorato nell’area delle soluzioni a esigenze finanziarie (indebitamento e investimento), patrimoniali, assicurative e di pianificazione; sono entrato nelle aziende  e nelle case  della gente e, in più di qualche caso, sono «entrato» anche  nella vita di Persone e Famiglie che hanno condiviso gioie, speranze, dolori, progetti,  delusioni, preoccupazioni e successi.</a:t>
            </a:r>
          </a:p>
          <a:p>
            <a:r>
              <a:rPr lang="it-IT" sz="2000" b="1" dirty="0" smtClean="0"/>
              <a:t>Questa esperienza mi ha fatto comprendere che </a:t>
            </a:r>
            <a:r>
              <a:rPr lang="it-IT" sz="2400" b="1" dirty="0" smtClean="0">
                <a:latin typeface="Monotype Corsiva" panose="03010101010201010101" pitchFamily="66" charset="0"/>
              </a:rPr>
              <a:t>le Persone vengono prima dei numeri  </a:t>
            </a:r>
            <a:r>
              <a:rPr lang="it-IT" sz="2000" b="1" dirty="0" smtClean="0"/>
              <a:t>ma che i numeri non possono essere trascurati perché, spesso, i numeri condizionano la qualità della vita; così, oggi, mi propongo come  </a:t>
            </a:r>
            <a:r>
              <a:rPr lang="it-IT" sz="2000" b="1" dirty="0" smtClean="0">
                <a:solidFill>
                  <a:schemeClr val="accent5"/>
                </a:solidFill>
                <a:latin typeface="Lucida Calligraphy" panose="03010101010101010101" pitchFamily="66" charset="0"/>
              </a:rPr>
              <a:t>Professionista fiduciario</a:t>
            </a:r>
            <a:r>
              <a:rPr lang="it-IT" sz="2000" b="1" dirty="0" smtClean="0">
                <a:solidFill>
                  <a:schemeClr val="accent5"/>
                </a:solidFill>
              </a:rPr>
              <a:t> </a:t>
            </a:r>
            <a:r>
              <a:rPr lang="it-IT" sz="2000" b="1" dirty="0" smtClean="0"/>
              <a:t>in qualità di :</a:t>
            </a:r>
          </a:p>
          <a:p>
            <a:pPr marL="285750" indent="-285750">
              <a:buFontTx/>
              <a:buChar char="-"/>
            </a:pPr>
            <a:r>
              <a:rPr lang="it-IT" sz="2000" b="1" dirty="0" smtClean="0"/>
              <a:t>Fornitore di informazioni tecniche e opinioni generiche  relative a prodotti finanziari di investimento o di indebitamento, assicurativi, previdenziali e contratti  di vario genere.</a:t>
            </a:r>
          </a:p>
          <a:p>
            <a:pPr marL="285750" indent="-285750">
              <a:buFontTx/>
              <a:buChar char="-"/>
            </a:pPr>
            <a:r>
              <a:rPr lang="it-IT" sz="2000" b="1" dirty="0" smtClean="0"/>
              <a:t>Pianificatore per singoli obiettivi o per obiettivi di vita (Life planning) e Bilancio familiare</a:t>
            </a:r>
          </a:p>
          <a:p>
            <a:pPr marL="285750" indent="-285750">
              <a:buFontTx/>
              <a:buChar char="-"/>
            </a:pPr>
            <a:r>
              <a:rPr lang="it-IT" sz="2000" b="1" dirty="0" smtClean="0">
                <a:solidFill>
                  <a:schemeClr val="accent5"/>
                </a:solidFill>
              </a:rPr>
              <a:t>«</a:t>
            </a:r>
            <a:r>
              <a:rPr lang="it-IT" sz="2400" b="1" dirty="0" smtClean="0">
                <a:solidFill>
                  <a:schemeClr val="accent5"/>
                </a:solidFill>
                <a:latin typeface="Monotype Corsiva" panose="03010101010201010101" pitchFamily="66" charset="0"/>
              </a:rPr>
              <a:t>Confidente personale</a:t>
            </a:r>
            <a:r>
              <a:rPr lang="it-IT" sz="2000" b="1" dirty="0" smtClean="0">
                <a:solidFill>
                  <a:schemeClr val="accent5"/>
                </a:solidFill>
              </a:rPr>
              <a:t>» </a:t>
            </a:r>
            <a:r>
              <a:rPr lang="it-IT" sz="2000" b="1" dirty="0" smtClean="0"/>
              <a:t>per chi intende instaurare un rapporto fiduciario </a:t>
            </a:r>
          </a:p>
          <a:p>
            <a:pPr marL="285750" indent="-285750">
              <a:buFontTx/>
              <a:buChar char="-"/>
            </a:pPr>
            <a:r>
              <a:rPr lang="it-IT" sz="2000" b="1" dirty="0" smtClean="0"/>
              <a:t>Seminari di formazione, area pianificazione e life planning, per Professionisti.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635015" y="6195848"/>
            <a:ext cx="93703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NON VENDO PRODOTTI, NON METTO MANO AGLI AVERI DEI CLIENTI, NON SPONSORIZZO MARCHI</a:t>
            </a:r>
          </a:p>
          <a:p>
            <a:r>
              <a:rPr lang="it-IT" dirty="0"/>
              <a:t> </a:t>
            </a:r>
            <a:r>
              <a:rPr lang="it-IT" dirty="0" smtClean="0"/>
              <a:t>                                      COMPENSO A PARCELLA PAGATA SOLO DAL COMMITTENTE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806262" y="404577"/>
            <a:ext cx="39826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CHI SONO E COSA FACCIO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121212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77" y="977462"/>
            <a:ext cx="3547240" cy="4099035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4146332" y="977462"/>
            <a:ext cx="756744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/>
              <a:t>A volte non è questione di «conoscenza», anzi….più spesso è una </a:t>
            </a:r>
          </a:p>
          <a:p>
            <a:r>
              <a:rPr lang="it-IT" sz="2000" b="1" dirty="0" smtClean="0"/>
              <a:t>questione di equilibrio…equilibrio tra  emozioni e razionalità.</a:t>
            </a:r>
          </a:p>
          <a:p>
            <a:endParaRPr lang="it-IT" sz="2000" b="1" dirty="0"/>
          </a:p>
          <a:p>
            <a:r>
              <a:rPr lang="it-IT" sz="2000" b="1" dirty="0" smtClean="0"/>
              <a:t>Un punto di osservazione diverso e due occhi in più possono aiutare</a:t>
            </a:r>
          </a:p>
          <a:p>
            <a:r>
              <a:rPr lang="it-IT" sz="2000" b="1" dirty="0" smtClean="0"/>
              <a:t>a vedere le cose  in modo diverso, ad avere un confronto: la meta </a:t>
            </a:r>
          </a:p>
          <a:p>
            <a:r>
              <a:rPr lang="it-IT" sz="2000" b="1" dirty="0" smtClean="0"/>
              <a:t>la devi decidere Tu, io ti posso aiutare a identificare le priorità, i mezzi  e i percorsi,  a valutare quale impatto hanno le tue singole </a:t>
            </a:r>
          </a:p>
          <a:p>
            <a:r>
              <a:rPr lang="it-IT" sz="2000" b="1" dirty="0" smtClean="0"/>
              <a:t>scelte sul tuo «contesto» e sulla qualità della vita Tua e dei Tuoi cari.</a:t>
            </a:r>
          </a:p>
          <a:p>
            <a:endParaRPr lang="it-IT" sz="2000" b="1" dirty="0" smtClean="0"/>
          </a:p>
          <a:p>
            <a:r>
              <a:rPr lang="it-IT" sz="2000" b="1" u="sng" dirty="0" smtClean="0"/>
              <a:t>MA  la decisione finale resta sempre e comunque a Te</a:t>
            </a:r>
            <a:r>
              <a:rPr lang="it-IT" sz="2000" b="1" dirty="0" smtClean="0"/>
              <a:t>…che, però,</a:t>
            </a:r>
          </a:p>
          <a:p>
            <a:r>
              <a:rPr lang="it-IT" sz="2000" b="1" dirty="0" smtClean="0"/>
              <a:t>potrai contare, fin quando lo vorrai, su un «osservatore» che verifica</a:t>
            </a:r>
          </a:p>
          <a:p>
            <a:r>
              <a:rPr lang="it-IT" sz="2000" b="1" dirty="0" smtClean="0"/>
              <a:t>che il cammino che hai deciso di percorrere per raggiungere le tue mete mantenga la rotta  e che le «sirene» non ti distraggano.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3909" y="5611210"/>
            <a:ext cx="1104900" cy="1104900"/>
          </a:xfrm>
          <a:prstGeom prst="rect">
            <a:avLst/>
          </a:prstGeom>
        </p:spPr>
      </p:pic>
      <p:sp>
        <p:nvSpPr>
          <p:cNvPr id="5" name="Figura a mano libera 4"/>
          <p:cNvSpPr/>
          <p:nvPr/>
        </p:nvSpPr>
        <p:spPr>
          <a:xfrm>
            <a:off x="1994338" y="4303986"/>
            <a:ext cx="110359" cy="362607"/>
          </a:xfrm>
          <a:custGeom>
            <a:avLst/>
            <a:gdLst>
              <a:gd name="connsiteX0" fmla="*/ 0 w 110359"/>
              <a:gd name="connsiteY0" fmla="*/ 141890 h 362607"/>
              <a:gd name="connsiteX1" fmla="*/ 78828 w 110359"/>
              <a:gd name="connsiteY1" fmla="*/ 189186 h 362607"/>
              <a:gd name="connsiteX2" fmla="*/ 63062 w 110359"/>
              <a:gd name="connsiteY2" fmla="*/ 252248 h 362607"/>
              <a:gd name="connsiteX3" fmla="*/ 47297 w 110359"/>
              <a:gd name="connsiteY3" fmla="*/ 204952 h 362607"/>
              <a:gd name="connsiteX4" fmla="*/ 63062 w 110359"/>
              <a:gd name="connsiteY4" fmla="*/ 141890 h 362607"/>
              <a:gd name="connsiteX5" fmla="*/ 94593 w 110359"/>
              <a:gd name="connsiteY5" fmla="*/ 94593 h 362607"/>
              <a:gd name="connsiteX6" fmla="*/ 110359 w 110359"/>
              <a:gd name="connsiteY6" fmla="*/ 47297 h 362607"/>
              <a:gd name="connsiteX7" fmla="*/ 94593 w 110359"/>
              <a:gd name="connsiteY7" fmla="*/ 0 h 362607"/>
              <a:gd name="connsiteX8" fmla="*/ 63062 w 110359"/>
              <a:gd name="connsiteY8" fmla="*/ 47297 h 362607"/>
              <a:gd name="connsiteX9" fmla="*/ 78828 w 110359"/>
              <a:gd name="connsiteY9" fmla="*/ 252248 h 362607"/>
              <a:gd name="connsiteX10" fmla="*/ 78828 w 110359"/>
              <a:gd name="connsiteY10" fmla="*/ 362607 h 362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359" h="362607">
                <a:moveTo>
                  <a:pt x="0" y="141890"/>
                </a:moveTo>
                <a:cubicBezTo>
                  <a:pt x="26276" y="157655"/>
                  <a:pt x="63625" y="162581"/>
                  <a:pt x="78828" y="189186"/>
                </a:cubicBezTo>
                <a:cubicBezTo>
                  <a:pt x="89578" y="207999"/>
                  <a:pt x="82442" y="242558"/>
                  <a:pt x="63062" y="252248"/>
                </a:cubicBezTo>
                <a:cubicBezTo>
                  <a:pt x="48198" y="259680"/>
                  <a:pt x="52552" y="220717"/>
                  <a:pt x="47297" y="204952"/>
                </a:cubicBezTo>
                <a:cubicBezTo>
                  <a:pt x="52552" y="183931"/>
                  <a:pt x="54527" y="161806"/>
                  <a:pt x="63062" y="141890"/>
                </a:cubicBezTo>
                <a:cubicBezTo>
                  <a:pt x="70526" y="124474"/>
                  <a:pt x="86119" y="111540"/>
                  <a:pt x="94593" y="94593"/>
                </a:cubicBezTo>
                <a:cubicBezTo>
                  <a:pt x="102025" y="79729"/>
                  <a:pt x="105104" y="63062"/>
                  <a:pt x="110359" y="47297"/>
                </a:cubicBezTo>
                <a:cubicBezTo>
                  <a:pt x="105104" y="31531"/>
                  <a:pt x="111212" y="0"/>
                  <a:pt x="94593" y="0"/>
                </a:cubicBezTo>
                <a:cubicBezTo>
                  <a:pt x="75645" y="0"/>
                  <a:pt x="64244" y="28386"/>
                  <a:pt x="63062" y="47297"/>
                </a:cubicBezTo>
                <a:cubicBezTo>
                  <a:pt x="58788" y="115682"/>
                  <a:pt x="75406" y="183815"/>
                  <a:pt x="78828" y="252248"/>
                </a:cubicBezTo>
                <a:cubicBezTo>
                  <a:pt x="80665" y="288988"/>
                  <a:pt x="78828" y="325821"/>
                  <a:pt x="78828" y="36260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220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41891" y="280162"/>
            <a:ext cx="1191873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latin typeface="Lucida Handwriting" panose="03010101010101010101" pitchFamily="66" charset="0"/>
              </a:rPr>
              <a:t>ECCO ALCUNI TEMI SUI QUALI CI POSSIAMO CONFRONTARE  </a:t>
            </a:r>
          </a:p>
          <a:p>
            <a:endParaRPr lang="it-IT" sz="2000" b="1" u="sng" dirty="0"/>
          </a:p>
          <a:p>
            <a:r>
              <a:rPr lang="it-IT" sz="2000" b="1" u="sng" dirty="0"/>
              <a:t>Le tutele</a:t>
            </a:r>
            <a:r>
              <a:rPr lang="it-IT" b="1" dirty="0"/>
              <a:t>: vuoi verificare se  il tuo capitale umano, i tuoi cari e i tuoi beni sono  sufficientemente protetti?</a:t>
            </a:r>
          </a:p>
          <a:p>
            <a:r>
              <a:rPr lang="it-IT" sz="2000" b="1" u="sng" dirty="0"/>
              <a:t>La crescita e lo sviluppo</a:t>
            </a:r>
            <a:r>
              <a:rPr lang="it-IT" b="1" dirty="0"/>
              <a:t>:- desideri verificare se la composizione del tuo patrimonio è coerente rispetto alle  tue necessità e se le aspettative che hai </a:t>
            </a:r>
            <a:r>
              <a:rPr lang="it-IT" b="1" dirty="0" smtClean="0"/>
              <a:t>circa lo sviluppo del </a:t>
            </a:r>
            <a:r>
              <a:rPr lang="it-IT" b="1" dirty="0"/>
              <a:t>tuo patrimonio sono ragionevoli ? - desideri verificare  se il trattamento che  I  tuoi fornitori di servizi bancari, finanziari, assicurativi </a:t>
            </a:r>
            <a:r>
              <a:rPr lang="it-IT" b="1" dirty="0" err="1"/>
              <a:t>etc</a:t>
            </a:r>
            <a:r>
              <a:rPr lang="it-IT" b="1" dirty="0"/>
              <a:t>  ti riservano è accettabile?- Hai qualche dubbio sulla efficienza di certi prodotti che hai sottoscritto o che i tuoi fornitori ti stanno proponendo? ?- Il tuo indebitamento è davvero giustificato? - Conosci i numeri del tuo BILANCIO FAMILIARE? -Le linee di credito che stai utilizzando per  far fronte al tuo indebitamento sono efficienti? - Il tuo tenore di vita è coerente col tuo progetto di vita e le tue risorse? -Le tue scelte lavorative o imprenditoriali sono in linea col tuo progetto di vita? - La tua casa: una gioia o un peso?  </a:t>
            </a:r>
            <a:r>
              <a:rPr lang="it-IT" b="1" dirty="0" smtClean="0"/>
              <a:t> E la previdenza?       </a:t>
            </a:r>
            <a:r>
              <a:rPr lang="it-IT" b="1" dirty="0"/>
              <a:t>Eccetera.</a:t>
            </a:r>
          </a:p>
          <a:p>
            <a:r>
              <a:rPr lang="it-IT" sz="2000" b="1" u="sng" dirty="0"/>
              <a:t>Il cambiamento</a:t>
            </a:r>
            <a:r>
              <a:rPr lang="it-IT" b="1" dirty="0"/>
              <a:t>: che fare per  limitarne i traumi e valorizzare  i vantaggi…non sempre si riesce a guardare </a:t>
            </a:r>
          </a:p>
          <a:p>
            <a:r>
              <a:rPr lang="it-IT" b="1" dirty="0"/>
              <a:t>                                                                                                                                                                      oltre…proviamoci.</a:t>
            </a:r>
          </a:p>
          <a:p>
            <a:r>
              <a:rPr lang="it-IT" sz="2000" b="1" u="sng" dirty="0"/>
              <a:t>Il contenzioso</a:t>
            </a:r>
            <a:r>
              <a:rPr lang="it-IT" b="1" dirty="0"/>
              <a:t>: c ‘è qualche tensione con  un familiare, un socio , dei fornitori  o degli intermediari ma non vuoi ricorrere alle vie legali?</a:t>
            </a:r>
          </a:p>
          <a:p>
            <a:r>
              <a:rPr lang="it-IT" sz="2000" b="1" u="sng" dirty="0"/>
              <a:t>Il dopo di noi</a:t>
            </a:r>
            <a:r>
              <a:rPr lang="it-IT" sz="2000" b="1" dirty="0"/>
              <a:t>: </a:t>
            </a:r>
            <a:r>
              <a:rPr lang="it-IT" b="1" dirty="0"/>
              <a:t>hai già dato disposizioni (testamento) per quando non ci sarai più o vuoi che sia lo Stato a decidere per Te?</a:t>
            </a:r>
          </a:p>
          <a:p>
            <a:r>
              <a:rPr lang="it-IT" sz="2000" b="1" u="sng" dirty="0"/>
              <a:t>Coordinamento</a:t>
            </a:r>
            <a:r>
              <a:rPr lang="it-IT" sz="2000" b="1" dirty="0"/>
              <a:t>: </a:t>
            </a:r>
            <a:r>
              <a:rPr lang="it-IT" b="1" dirty="0"/>
              <a:t>temi che alcune delle tue scelte si sovrappongano e </a:t>
            </a:r>
            <a:r>
              <a:rPr lang="it-IT" b="1" dirty="0" smtClean="0"/>
              <a:t>desideri </a:t>
            </a:r>
            <a:r>
              <a:rPr lang="it-IT" b="1" dirty="0"/>
              <a:t>che qualcuno </a:t>
            </a:r>
            <a:r>
              <a:rPr lang="it-IT" b="1"/>
              <a:t>le </a:t>
            </a:r>
            <a:r>
              <a:rPr lang="it-IT" b="1" smtClean="0"/>
              <a:t>coordini e </a:t>
            </a:r>
            <a:r>
              <a:rPr lang="it-IT" b="1"/>
              <a:t>le </a:t>
            </a:r>
            <a:r>
              <a:rPr lang="it-IT" b="1" smtClean="0"/>
              <a:t>supervisioni </a:t>
            </a:r>
            <a:r>
              <a:rPr lang="it-IT" b="1" dirty="0"/>
              <a:t>insieme a Te per incrementarne l’efficienza?</a:t>
            </a:r>
          </a:p>
          <a:p>
            <a:r>
              <a:rPr lang="it-IT" sz="2000" b="1" u="sng" dirty="0"/>
              <a:t>Controllo</a:t>
            </a:r>
            <a:r>
              <a:rPr lang="it-IT" b="1" dirty="0"/>
              <a:t>: vorresti che qualcuno ti affiancasse nel controllo di alcune delle tue attività ?</a:t>
            </a:r>
          </a:p>
          <a:p>
            <a:r>
              <a:rPr lang="it-IT" sz="2400" b="1" u="sng" dirty="0">
                <a:solidFill>
                  <a:schemeClr val="accent5"/>
                </a:solidFill>
              </a:rPr>
              <a:t>Pianificazione</a:t>
            </a:r>
            <a:r>
              <a:rPr lang="it-IT" sz="2000" b="1" u="sng" dirty="0">
                <a:solidFill>
                  <a:schemeClr val="accent5"/>
                </a:solidFill>
              </a:rPr>
              <a:t>: </a:t>
            </a:r>
            <a:r>
              <a:rPr lang="it-IT" sz="2000" b="1" dirty="0">
                <a:solidFill>
                  <a:schemeClr val="accent5"/>
                </a:solidFill>
              </a:rPr>
              <a:t>  </a:t>
            </a:r>
            <a:r>
              <a:rPr lang="it-IT" sz="2000" b="1" dirty="0">
                <a:solidFill>
                  <a:schemeClr val="accent5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progettare la vita che vuoi contando sulle risorse che hai….studiare percorsi e ricercare mezzi per raggiungere le tue mete  tenendo conto del contesto complessivo della tua vita, con l’obiettivo di </a:t>
            </a:r>
            <a:r>
              <a:rPr lang="it-IT" sz="2000" b="1" dirty="0" smtClean="0">
                <a:solidFill>
                  <a:schemeClr val="accent5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mantenerne </a:t>
            </a:r>
            <a:r>
              <a:rPr lang="it-IT" sz="2000" b="1" dirty="0">
                <a:solidFill>
                  <a:schemeClr val="accent5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o migliorarne sia l’equilibrio che la qualità. (Goal </a:t>
            </a:r>
            <a:r>
              <a:rPr lang="it-IT" sz="2000" b="1" dirty="0" err="1">
                <a:solidFill>
                  <a:schemeClr val="accent5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based</a:t>
            </a:r>
            <a:r>
              <a:rPr lang="it-IT" sz="2000" b="1" dirty="0">
                <a:solidFill>
                  <a:schemeClr val="accent5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planning &amp; </a:t>
            </a:r>
            <a:r>
              <a:rPr lang="it-IT" sz="2000" b="1" dirty="0" err="1">
                <a:solidFill>
                  <a:schemeClr val="accent5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Fiduciary</a:t>
            </a:r>
            <a:r>
              <a:rPr lang="it-IT" sz="2000" b="1" dirty="0">
                <a:solidFill>
                  <a:schemeClr val="accent5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Life planning)</a:t>
            </a:r>
            <a:endParaRPr lang="it-IT" dirty="0">
              <a:solidFill>
                <a:schemeClr val="accent5"/>
              </a:solidFill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4689" y="158968"/>
            <a:ext cx="945931" cy="945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51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66881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" name="Rettangolo 2"/>
          <p:cNvSpPr/>
          <p:nvPr/>
        </p:nvSpPr>
        <p:spPr>
          <a:xfrm>
            <a:off x="1740490" y="2967335"/>
            <a:ext cx="871103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Monotype Corsiva" panose="03010101010201010101" pitchFamily="66" charset="0"/>
              </a:rPr>
              <a:t>La vita è una sequenza di decisioni</a:t>
            </a:r>
          </a:p>
          <a:p>
            <a:pPr algn="ctr"/>
            <a:r>
              <a:rPr lang="it-IT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Monotype Corsiva" panose="03010101010201010101" pitchFamily="66" charset="0"/>
              </a:rPr>
              <a:t>che ne determinano la qualità</a:t>
            </a:r>
            <a:endParaRPr lang="it-IT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Monotype Corsiva" panose="03010101010201010101" pitchFamily="66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5798" y="5430564"/>
            <a:ext cx="1104900" cy="11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45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029" y="0"/>
            <a:ext cx="8738919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Rettangolo 3"/>
          <p:cNvSpPr/>
          <p:nvPr/>
        </p:nvSpPr>
        <p:spPr>
          <a:xfrm>
            <a:off x="5943600" y="2967335"/>
            <a:ext cx="5644055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60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Monotype Corsiva" panose="03010101010201010101" pitchFamily="66" charset="0"/>
              </a:rPr>
              <a:t>Giorgio Canella</a:t>
            </a:r>
            <a:endParaRPr lang="it-IT" sz="6000" b="1" spc="50" dirty="0" smtClean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Monotype Corsiva" panose="03010101010201010101" pitchFamily="66" charset="0"/>
            </a:endParaRPr>
          </a:p>
          <a:p>
            <a:pPr algn="ctr"/>
            <a:r>
              <a:rPr lang="it-IT" sz="20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   «supporto fiduciario </a:t>
            </a:r>
            <a:r>
              <a:rPr lang="it-IT" sz="20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personale</a:t>
            </a:r>
            <a:r>
              <a:rPr lang="it-IT" sz="20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»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40" y="1862435"/>
            <a:ext cx="1104900" cy="1104900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4997669" y="5879784"/>
            <a:ext cx="33234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>
                <a:solidFill>
                  <a:schemeClr val="bg1"/>
                </a:solidFill>
              </a:rPr>
              <a:t>giorgiocanellasfp@gmail.com</a:t>
            </a:r>
            <a:endParaRPr lang="it-IT" sz="2000" b="1" dirty="0">
              <a:solidFill>
                <a:schemeClr val="bg1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344510" y="6368892"/>
            <a:ext cx="28629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chemeClr val="bg1"/>
                </a:solidFill>
              </a:rPr>
              <a:t>www.giorgiocanella.it</a:t>
            </a:r>
            <a:endParaRPr lang="it-IT" sz="2000" b="1" dirty="0">
              <a:solidFill>
                <a:schemeClr val="bg1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540470" y="0"/>
            <a:ext cx="41734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chemeClr val="bg1"/>
                </a:solidFill>
                <a:latin typeface="Lucida Handwriting" panose="03010101010101010101" pitchFamily="66" charset="0"/>
              </a:rPr>
              <a:t>se cambi il punto di osservazione</a:t>
            </a:r>
          </a:p>
          <a:p>
            <a:r>
              <a:rPr lang="it-IT" sz="1600" dirty="0">
                <a:solidFill>
                  <a:schemeClr val="bg1"/>
                </a:solidFill>
                <a:latin typeface="Lucida Handwriting" panose="03010101010101010101" pitchFamily="66" charset="0"/>
              </a:rPr>
              <a:t> puoi avere una  diversa visione</a:t>
            </a:r>
          </a:p>
          <a:p>
            <a:r>
              <a:rPr lang="it-IT" sz="1600" dirty="0">
                <a:solidFill>
                  <a:schemeClr val="bg1"/>
                </a:solidFill>
                <a:latin typeface="Lucida Handwriting" panose="03010101010101010101" pitchFamily="66" charset="0"/>
              </a:rPr>
              <a:t>delle cose e se ai tuoi occhi ne </a:t>
            </a:r>
          </a:p>
          <a:p>
            <a:r>
              <a:rPr lang="it-IT" sz="1600" dirty="0">
                <a:solidFill>
                  <a:schemeClr val="bg1"/>
                </a:solidFill>
                <a:latin typeface="Lucida Handwriting" panose="03010101010101010101" pitchFamily="66" charset="0"/>
              </a:rPr>
              <a:t>aggiungi altri due puoi </a:t>
            </a:r>
          </a:p>
          <a:p>
            <a:r>
              <a:rPr lang="it-IT" sz="1600" dirty="0">
                <a:solidFill>
                  <a:schemeClr val="bg1"/>
                </a:solidFill>
                <a:latin typeface="Lucida Handwriting" panose="03010101010101010101" pitchFamily="66" charset="0"/>
              </a:rPr>
              <a:t>contare  anche su una </a:t>
            </a:r>
          </a:p>
          <a:p>
            <a:r>
              <a:rPr lang="it-IT" sz="1600" dirty="0">
                <a:solidFill>
                  <a:schemeClr val="bg1"/>
                </a:solidFill>
                <a:latin typeface="Lucida Handwriting" panose="03010101010101010101" pitchFamily="66" charset="0"/>
              </a:rPr>
              <a:t>seconda opinione  e su un </a:t>
            </a:r>
            <a:r>
              <a:rPr lang="it-IT" sz="1600" dirty="0" smtClean="0">
                <a:solidFill>
                  <a:schemeClr val="bg1"/>
                </a:solidFill>
                <a:latin typeface="Lucida Handwriting" panose="03010101010101010101" pitchFamily="66" charset="0"/>
              </a:rPr>
              <a:t>confronto  utile  a prendere le Tue</a:t>
            </a:r>
          </a:p>
          <a:p>
            <a:r>
              <a:rPr lang="it-IT" sz="1600" dirty="0" smtClean="0">
                <a:solidFill>
                  <a:schemeClr val="bg1"/>
                </a:solidFill>
                <a:latin typeface="Lucida Handwriting" panose="03010101010101010101" pitchFamily="66" charset="0"/>
              </a:rPr>
              <a:t>decisioni</a:t>
            </a:r>
            <a:endParaRPr lang="it-IT" sz="1600" dirty="0">
              <a:solidFill>
                <a:schemeClr val="bg1"/>
              </a:solidFill>
              <a:latin typeface="Lucida Handwriting" panose="03010101010101010101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9144000" y="5879784"/>
            <a:ext cx="1900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Grazie per la visita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6491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6191"/>
            <a:ext cx="4374715" cy="3342290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4374715" y="993229"/>
            <a:ext cx="77822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latin typeface="Monotype Corsiva" panose="03010101010201010101" pitchFamily="66" charset="0"/>
              </a:rPr>
              <a:t>La vita è  una sequenza di decisioni…</a:t>
            </a:r>
          </a:p>
          <a:p>
            <a:r>
              <a:rPr lang="it-IT" sz="2800" b="1" dirty="0" smtClean="0">
                <a:latin typeface="Monotype Corsiva" panose="03010101010201010101" pitchFamily="66" charset="0"/>
              </a:rPr>
              <a:t>…………………………..che ne determinano la qualità</a:t>
            </a:r>
            <a:endParaRPr lang="it-IT" sz="2800" b="1" dirty="0">
              <a:latin typeface="Monotype Corsiva" panose="03010101010201010101" pitchFamily="66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4540469" y="2274838"/>
            <a:ext cx="712601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>
                <a:latin typeface="Lucida Console" panose="020B0609040504020204" pitchFamily="49" charset="0"/>
              </a:rPr>
              <a:t>se cambi il punto di </a:t>
            </a:r>
            <a:r>
              <a:rPr lang="it-IT" sz="2400" b="1" dirty="0" smtClean="0">
                <a:latin typeface="Lucida Console" panose="020B0609040504020204" pitchFamily="49" charset="0"/>
              </a:rPr>
              <a:t>osservazione  </a:t>
            </a:r>
            <a:r>
              <a:rPr lang="it-IT" b="1" dirty="0" smtClean="0">
                <a:latin typeface="Lucida Console" panose="020B0609040504020204" pitchFamily="49" charset="0"/>
              </a:rPr>
              <a:t>potresti avere </a:t>
            </a:r>
            <a:r>
              <a:rPr lang="it-IT" b="1" dirty="0">
                <a:latin typeface="Lucida Console" panose="020B0609040504020204" pitchFamily="49" charset="0"/>
              </a:rPr>
              <a:t>una  diversa </a:t>
            </a:r>
            <a:r>
              <a:rPr lang="it-IT" b="1" dirty="0" smtClean="0">
                <a:latin typeface="Lucida Console" panose="020B0609040504020204" pitchFamily="49" charset="0"/>
              </a:rPr>
              <a:t>visione  delle </a:t>
            </a:r>
            <a:r>
              <a:rPr lang="it-IT" b="1" dirty="0">
                <a:latin typeface="Lucida Console" panose="020B0609040504020204" pitchFamily="49" charset="0"/>
              </a:rPr>
              <a:t>cose e </a:t>
            </a:r>
            <a:r>
              <a:rPr lang="it-IT" sz="2400" b="1" dirty="0">
                <a:latin typeface="Lucida Console" panose="020B0609040504020204" pitchFamily="49" charset="0"/>
              </a:rPr>
              <a:t>se ai tuoi occhi ne </a:t>
            </a:r>
            <a:r>
              <a:rPr lang="it-IT" sz="2400" b="1" dirty="0" smtClean="0">
                <a:latin typeface="Lucida Console" panose="020B0609040504020204" pitchFamily="49" charset="0"/>
              </a:rPr>
              <a:t> aggiungi </a:t>
            </a:r>
            <a:r>
              <a:rPr lang="it-IT" sz="2400" b="1" dirty="0">
                <a:latin typeface="Lucida Console" panose="020B0609040504020204" pitchFamily="49" charset="0"/>
              </a:rPr>
              <a:t>altri due </a:t>
            </a:r>
            <a:r>
              <a:rPr lang="it-IT" b="1" dirty="0">
                <a:latin typeface="Lucida Console" panose="020B0609040504020204" pitchFamily="49" charset="0"/>
              </a:rPr>
              <a:t>puoi </a:t>
            </a:r>
            <a:r>
              <a:rPr lang="it-IT" b="1" dirty="0" smtClean="0">
                <a:latin typeface="Lucida Console" panose="020B0609040504020204" pitchFamily="49" charset="0"/>
              </a:rPr>
              <a:t>contare  </a:t>
            </a:r>
            <a:r>
              <a:rPr lang="it-IT" b="1" dirty="0">
                <a:latin typeface="Lucida Console" panose="020B0609040504020204" pitchFamily="49" charset="0"/>
              </a:rPr>
              <a:t>anche su una </a:t>
            </a:r>
            <a:r>
              <a:rPr lang="it-IT" b="1" dirty="0" smtClean="0">
                <a:latin typeface="Lucida Console" panose="020B0609040504020204" pitchFamily="49" charset="0"/>
              </a:rPr>
              <a:t>seconda </a:t>
            </a:r>
            <a:r>
              <a:rPr lang="it-IT" b="1" dirty="0">
                <a:latin typeface="Lucida Console" panose="020B0609040504020204" pitchFamily="49" charset="0"/>
              </a:rPr>
              <a:t>opinione  e su un </a:t>
            </a:r>
            <a:r>
              <a:rPr lang="it-IT" b="1" dirty="0" smtClean="0">
                <a:latin typeface="Lucida Console" panose="020B0609040504020204" pitchFamily="49" charset="0"/>
              </a:rPr>
              <a:t>confronto: se, dopo questo confronto, la tua visione  delle cose non cambia, hai avuto delle conferme…se cambia, ne puoi tenere conto….e il tutto, probabilmente, ti può aiutare a prendere decisioni con più fermezza  </a:t>
            </a:r>
            <a:r>
              <a:rPr lang="it-IT" b="1" smtClean="0">
                <a:latin typeface="Lucida Console" panose="020B0609040504020204" pitchFamily="49" charset="0"/>
              </a:rPr>
              <a:t>e consapevolezza.</a:t>
            </a:r>
            <a:endParaRPr lang="it-IT" b="1" dirty="0">
              <a:latin typeface="Lucida Console" panose="020B0609040504020204" pitchFamily="49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094991" y="2853558"/>
            <a:ext cx="10699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>
                <a:solidFill>
                  <a:schemeClr val="bg1"/>
                </a:solidFill>
              </a:rPr>
              <a:t>eccomi !</a:t>
            </a:r>
            <a:endParaRPr lang="it-IT" sz="2000" b="1" dirty="0">
              <a:solidFill>
                <a:schemeClr val="bg1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977462" y="5675586"/>
            <a:ext cx="558146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/>
              <a:t>Giorgio Canella  </a:t>
            </a:r>
            <a:r>
              <a:rPr lang="it-IT" dirty="0"/>
              <a:t>- supporto fiduciario personale</a:t>
            </a:r>
          </a:p>
          <a:p>
            <a:r>
              <a:rPr lang="it-IT" dirty="0"/>
              <a:t>Via Padova  35030 Tencarola (PD). P. Iva </a:t>
            </a:r>
            <a:r>
              <a:rPr lang="it-IT" dirty="0" smtClean="0"/>
              <a:t>01375980289</a:t>
            </a:r>
          </a:p>
          <a:p>
            <a:r>
              <a:rPr lang="it-IT" dirty="0" smtClean="0"/>
              <a:t>Tel. 049 8687010   E. </a:t>
            </a:r>
            <a:r>
              <a:rPr lang="it-IT" smtClean="0"/>
              <a:t>mail  </a:t>
            </a:r>
            <a:r>
              <a:rPr lang="it-IT" b="1" i="1" smtClean="0"/>
              <a:t>giorgiocanellasfp@gmail.com </a:t>
            </a:r>
            <a:endParaRPr lang="it-IT" b="1" i="1" dirty="0"/>
          </a:p>
        </p:txBody>
      </p:sp>
    </p:spTree>
    <p:extLst>
      <p:ext uri="{BB962C8B-B14F-4D97-AF65-F5344CB8AC3E}">
        <p14:creationId xmlns:p14="http://schemas.microsoft.com/office/powerpoint/2010/main" val="15365459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1087</Words>
  <Application>Microsoft Office PowerPoint</Application>
  <PresentationFormat>Widescreen</PresentationFormat>
  <Paragraphs>78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Lucida Calligraphy</vt:lpstr>
      <vt:lpstr>Lucida Console</vt:lpstr>
      <vt:lpstr>Lucida Handwriting</vt:lpstr>
      <vt:lpstr>Monotype Corsiva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Canella</dc:creator>
  <cp:lastModifiedBy>Canella</cp:lastModifiedBy>
  <cp:revision>41</cp:revision>
  <cp:lastPrinted>2018-06-07T06:45:38Z</cp:lastPrinted>
  <dcterms:created xsi:type="dcterms:W3CDTF">2018-06-05T17:10:41Z</dcterms:created>
  <dcterms:modified xsi:type="dcterms:W3CDTF">2018-06-22T06:03:09Z</dcterms:modified>
</cp:coreProperties>
</file>